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4"/>
  </p:notesMasterIdLst>
  <p:sldIdLst>
    <p:sldId id="256" r:id="rId2"/>
    <p:sldId id="258" r:id="rId3"/>
    <p:sldId id="263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10/1/16 Provider/Rate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Shelli Silver</a:t>
            </a:r>
          </a:p>
          <a:p>
            <a:r>
              <a:rPr lang="en-US" dirty="0" smtClean="0"/>
              <a:t>May 18,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Heath Outpatient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performing deep dive on BH outpatient fee-for-service rates</a:t>
            </a:r>
          </a:p>
          <a:p>
            <a:r>
              <a:rPr lang="en-US" dirty="0" smtClean="0"/>
              <a:t>Identifying a sustainable methodology for computing and updating rates</a:t>
            </a:r>
          </a:p>
          <a:p>
            <a:pPr lvl="1"/>
            <a:r>
              <a:rPr lang="en-US" dirty="0" smtClean="0"/>
              <a:t>Researching another state’s methodology</a:t>
            </a:r>
          </a:p>
          <a:p>
            <a:r>
              <a:rPr lang="en-US" dirty="0" smtClean="0"/>
              <a:t>Analyzing current RBHA rates</a:t>
            </a:r>
          </a:p>
          <a:p>
            <a:r>
              <a:rPr lang="en-US" dirty="0" smtClean="0"/>
              <a:t>Consider contracting terms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3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/>
          <a:lstStyle/>
          <a:p>
            <a:r>
              <a:rPr lang="en-US" dirty="0" smtClean="0"/>
              <a:t>Other Rate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HCBS rates – 1% increase minimum 10/1/16</a:t>
            </a:r>
          </a:p>
          <a:p>
            <a:r>
              <a:rPr lang="en-US" dirty="0" smtClean="0"/>
              <a:t>Air Ambulance realignment 10/1/16</a:t>
            </a:r>
          </a:p>
          <a:p>
            <a:r>
              <a:rPr lang="en-US" dirty="0" smtClean="0"/>
              <a:t>Dental realignment 10/1/16</a:t>
            </a:r>
          </a:p>
          <a:p>
            <a:r>
              <a:rPr lang="en-US" dirty="0" smtClean="0"/>
              <a:t>Speech therapy? (</a:t>
            </a:r>
            <a:r>
              <a:rPr lang="en-US" dirty="0" err="1" smtClean="0"/>
              <a:t>AzEIP</a:t>
            </a:r>
            <a:r>
              <a:rPr lang="en-US" dirty="0" smtClean="0"/>
              <a:t> concerns)</a:t>
            </a:r>
          </a:p>
          <a:p>
            <a:r>
              <a:rPr lang="en-US" dirty="0" smtClean="0"/>
              <a:t>NF – rebase? Specialty/add-on rates? 10/1/17 earliest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7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and Refer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Purpose: recognize </a:t>
            </a:r>
            <a:r>
              <a:rPr lang="en-US" sz="2800" dirty="0"/>
              <a:t>EMS agencies that </a:t>
            </a:r>
            <a:r>
              <a:rPr lang="en-US" sz="2800" dirty="0" smtClean="0"/>
              <a:t>demonstrate </a:t>
            </a:r>
            <a:r>
              <a:rPr lang="en-US" sz="2800" dirty="0"/>
              <a:t>optimal patient safety and quality of care by matching treatment, transport, and care destination options to the needs of </a:t>
            </a:r>
            <a:r>
              <a:rPr lang="en-US" sz="2800" dirty="0" smtClean="0"/>
              <a:t>members via payments </a:t>
            </a:r>
            <a:r>
              <a:rPr lang="en-US" sz="2800" dirty="0"/>
              <a:t>for Treat and Refer </a:t>
            </a:r>
            <a:r>
              <a:rPr lang="en-US" sz="2800" dirty="0" smtClean="0"/>
              <a:t>services   </a:t>
            </a:r>
            <a:endParaRPr lang="en-US" sz="2800" dirty="0"/>
          </a:p>
          <a:p>
            <a:r>
              <a:rPr lang="en-US" sz="2800" dirty="0" smtClean="0"/>
              <a:t>Definition: a </a:t>
            </a:r>
            <a:r>
              <a:rPr lang="en-US" sz="2800" dirty="0"/>
              <a:t>healthcare event with </a:t>
            </a:r>
            <a:r>
              <a:rPr lang="en-US" sz="2800" dirty="0" smtClean="0"/>
              <a:t>a member who </a:t>
            </a:r>
            <a:r>
              <a:rPr lang="en-US" sz="2800" dirty="0"/>
              <a:t>has accessed 9-1-1 or a similar emergency number, but whose illness or injury does not require ambulance transport to an </a:t>
            </a:r>
            <a:r>
              <a:rPr lang="en-US" sz="2800" dirty="0" smtClean="0"/>
              <a:t>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and Refer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ADHS/Bureau of EMS and Trauma System will recognize Treat and Refer providers via an application process</a:t>
            </a:r>
          </a:p>
          <a:p>
            <a:pPr lvl="1"/>
            <a:r>
              <a:rPr lang="en-US" sz="2400" dirty="0" smtClean="0"/>
              <a:t>Recognition status may be revoked</a:t>
            </a:r>
          </a:p>
          <a:p>
            <a:r>
              <a:rPr lang="en-US" sz="2800" dirty="0" smtClean="0"/>
              <a:t>New </a:t>
            </a:r>
            <a:r>
              <a:rPr lang="en-US" sz="2800" dirty="0"/>
              <a:t>Provider Type effective 10/1/16</a:t>
            </a:r>
          </a:p>
          <a:p>
            <a:r>
              <a:rPr lang="en-US" sz="2800" dirty="0" smtClean="0"/>
              <a:t>Assigned codes/rates (TBD) effective 10/1/16</a:t>
            </a:r>
          </a:p>
          <a:p>
            <a:r>
              <a:rPr lang="en-US" sz="2800" dirty="0" smtClean="0"/>
              <a:t>Should result in program savings but no capitation impact until evidence available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Free-Standing Emergency Departments (</a:t>
            </a:r>
            <a:r>
              <a:rPr lang="en-US" dirty="0" err="1" smtClean="0"/>
              <a:t>FrEDs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Draft definition: services </a:t>
            </a:r>
            <a:r>
              <a:rPr lang="en-US" sz="2800" dirty="0"/>
              <a:t>provided by an </a:t>
            </a:r>
            <a:r>
              <a:rPr lang="en-US" sz="2800" dirty="0" smtClean="0"/>
              <a:t>OTC that </a:t>
            </a:r>
            <a:r>
              <a:rPr lang="en-US" sz="2800" dirty="0"/>
              <a:t>(1) provides emergency room services under R9-10-1019, (2) is subject to the requirements of 42 CFR 489.24, and (3) has common ownership with a hospital, regardless of whether the OTC operates under a hospital’s single group </a:t>
            </a:r>
            <a:r>
              <a:rPr lang="en-US" sz="2800" dirty="0" smtClean="0"/>
              <a:t>license </a:t>
            </a:r>
            <a:endParaRPr lang="en-US" sz="2800" dirty="0"/>
          </a:p>
          <a:p>
            <a:r>
              <a:rPr lang="en-US" sz="2800" dirty="0" smtClean="0"/>
              <a:t>New Provider Type effective 10/1/16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Free-Standing Emergency Departments (</a:t>
            </a:r>
            <a:r>
              <a:rPr lang="en-US" dirty="0" err="1" smtClean="0"/>
              <a:t>FrEDs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New rate methodology effective 1/1/17</a:t>
            </a:r>
          </a:p>
          <a:p>
            <a:r>
              <a:rPr lang="en-US" sz="2800" dirty="0" smtClean="0"/>
              <a:t>AHCCCS to post a proposed Rule no later than mid-July</a:t>
            </a:r>
          </a:p>
          <a:p>
            <a:pPr lvl="1"/>
            <a:r>
              <a:rPr lang="en-US" sz="2400" dirty="0" smtClean="0"/>
              <a:t>Will consider access to care in rural areas versus access to care in urban settings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Purpose: to </a:t>
            </a:r>
            <a:r>
              <a:rPr lang="en-US" sz="2800" dirty="0"/>
              <a:t>distinguish </a:t>
            </a:r>
            <a:r>
              <a:rPr lang="en-US" sz="2800" dirty="0" smtClean="0"/>
              <a:t>providers which </a:t>
            </a:r>
            <a:r>
              <a:rPr lang="en-US" sz="2800" dirty="0"/>
              <a:t>have committed to supporting designated actions that improve patients’ care experience, improve members’ health, and reduce cost of care </a:t>
            </a:r>
            <a:r>
              <a:rPr lang="en-US" sz="2800" dirty="0" smtClean="0"/>
              <a:t>growth  </a:t>
            </a:r>
          </a:p>
          <a:p>
            <a:r>
              <a:rPr lang="en-US" sz="2800" dirty="0" smtClean="0"/>
              <a:t>Effective for dates of service 10/1/16 - 9/30/17</a:t>
            </a:r>
          </a:p>
          <a:p>
            <a:pPr lvl="1"/>
            <a:r>
              <a:rPr lang="en-US" sz="2400" dirty="0" smtClean="0"/>
              <a:t>Inpatient/outpatient hospital services increased by 0.5%</a:t>
            </a:r>
          </a:p>
          <a:p>
            <a:pPr lvl="1"/>
            <a:r>
              <a:rPr lang="en-US" sz="2400" dirty="0" smtClean="0"/>
              <a:t>Nursing facility services increased by 1%</a:t>
            </a:r>
          </a:p>
          <a:p>
            <a:pPr lvl="1"/>
            <a:r>
              <a:rPr lang="en-US" sz="2400" dirty="0" smtClean="0"/>
              <a:t>Select physical health services (TBD) for Integrated Clinics increased by 10%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6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Qualifying hospitals and NFs will be determined prior to 10/1/16</a:t>
            </a:r>
          </a:p>
          <a:p>
            <a:r>
              <a:rPr lang="en-US" sz="2800" dirty="0" smtClean="0"/>
              <a:t>ICs can qualify throughout CYE 2017 for dates of service that coincide with IC registration</a:t>
            </a:r>
          </a:p>
          <a:p>
            <a:r>
              <a:rPr lang="en-US" sz="2800" dirty="0" smtClean="0"/>
              <a:t>MCOs will be mandated to pass-through differential adjustments on MCOs’ rates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7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219200"/>
          </a:xfrm>
        </p:spPr>
        <p:txBody>
          <a:bodyPr/>
          <a:lstStyle/>
          <a:p>
            <a:r>
              <a:rPr lang="en-US" dirty="0" smtClean="0"/>
              <a:t>Long-Acting Reversible Contraception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Many </a:t>
            </a:r>
            <a:r>
              <a:rPr lang="en-US" sz="2800" dirty="0"/>
              <a:t>repeat births could be prevented through postpartum </a:t>
            </a:r>
            <a:r>
              <a:rPr lang="en-US" sz="2800" dirty="0" smtClean="0"/>
              <a:t>use of LARC</a:t>
            </a:r>
          </a:p>
          <a:p>
            <a:r>
              <a:rPr lang="en-US" sz="2800" dirty="0"/>
              <a:t>Medicaid mean for postpartum care </a:t>
            </a:r>
            <a:r>
              <a:rPr lang="en-US" sz="2800" dirty="0" smtClean="0"/>
              <a:t>was 63</a:t>
            </a:r>
            <a:r>
              <a:rPr lang="en-US" sz="2800" dirty="0"/>
              <a:t>% </a:t>
            </a:r>
            <a:r>
              <a:rPr lang="en-US" sz="2800" dirty="0" smtClean="0"/>
              <a:t>in 2013</a:t>
            </a:r>
          </a:p>
          <a:p>
            <a:r>
              <a:rPr lang="en-US" sz="2800" dirty="0" smtClean="0"/>
              <a:t>Offering </a:t>
            </a:r>
            <a:r>
              <a:rPr lang="en-US" sz="2800" dirty="0"/>
              <a:t>women LARC in the hospital after </a:t>
            </a:r>
            <a:r>
              <a:rPr lang="en-US" sz="2800" dirty="0" smtClean="0"/>
              <a:t>delivery </a:t>
            </a:r>
            <a:r>
              <a:rPr lang="en-US" sz="2800" dirty="0"/>
              <a:t>makes it easier for women to avoid unintended </a:t>
            </a:r>
            <a:r>
              <a:rPr lang="en-US" sz="2800" dirty="0" smtClean="0"/>
              <a:t>pregnancy</a:t>
            </a:r>
          </a:p>
          <a:p>
            <a:r>
              <a:rPr lang="en-US" sz="2800" dirty="0" smtClean="0"/>
              <a:t>But currently </a:t>
            </a:r>
            <a:r>
              <a:rPr lang="en-US" sz="2800" dirty="0"/>
              <a:t>no ICD-10 PCS code for device for </a:t>
            </a:r>
            <a:r>
              <a:rPr lang="en-US" sz="2800" dirty="0" smtClean="0"/>
              <a:t>inpatient hospital use</a:t>
            </a:r>
            <a:endParaRPr lang="en-US" sz="2800" dirty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219200"/>
          </a:xfrm>
        </p:spPr>
        <p:txBody>
          <a:bodyPr/>
          <a:lstStyle/>
          <a:p>
            <a:r>
              <a:rPr lang="en-US" dirty="0" smtClean="0"/>
              <a:t>LARC,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With no code available, DRG assignment </a:t>
            </a:r>
            <a:r>
              <a:rPr lang="en-US" sz="2800" dirty="0"/>
              <a:t>and </a:t>
            </a:r>
            <a:r>
              <a:rPr lang="en-US" sz="2800" dirty="0" smtClean="0"/>
              <a:t>payment does </a:t>
            </a:r>
            <a:r>
              <a:rPr lang="en-US" sz="2800" dirty="0"/>
              <a:t>not </a:t>
            </a:r>
            <a:r>
              <a:rPr lang="en-US" sz="2800" dirty="0" smtClean="0"/>
              <a:t>reflect </a:t>
            </a:r>
            <a:r>
              <a:rPr lang="en-US" sz="2800" dirty="0"/>
              <a:t>provision of </a:t>
            </a:r>
            <a:r>
              <a:rPr lang="en-US" sz="2800" dirty="0" err="1" smtClean="0"/>
              <a:t>LARC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Effective </a:t>
            </a:r>
            <a:r>
              <a:rPr lang="en-US" sz="2800" dirty="0" smtClean="0"/>
              <a:t>10/1/16 or 1/1/17 (TBD), AHCCCS will pay hospitals for LARC device in addition to </a:t>
            </a:r>
            <a:r>
              <a:rPr lang="en-US" sz="2800" dirty="0" smtClean="0"/>
              <a:t>DRG</a:t>
            </a:r>
          </a:p>
          <a:p>
            <a:pPr lvl="1"/>
            <a:r>
              <a:rPr lang="en-US" sz="2400" dirty="0" smtClean="0"/>
              <a:t>Will be eliminated in future, </a:t>
            </a:r>
            <a:r>
              <a:rPr lang="en-US" sz="2400" u="sng" dirty="0" smtClean="0"/>
              <a:t>if and when </a:t>
            </a:r>
            <a:r>
              <a:rPr lang="en-US" sz="2400" dirty="0" smtClean="0"/>
              <a:t>ICD-10 PCS code is established and DRG Grouper updated </a:t>
            </a:r>
            <a:endParaRPr lang="en-US" sz="2400" dirty="0" smtClean="0"/>
          </a:p>
          <a:p>
            <a:r>
              <a:rPr lang="en-US" sz="2800" dirty="0" smtClean="0"/>
              <a:t>Billing requirements will direct hospitals to bill the device on Form </a:t>
            </a:r>
            <a:r>
              <a:rPr lang="en-US" sz="2800" dirty="0" smtClean="0"/>
              <a:t>1500</a:t>
            </a:r>
          </a:p>
          <a:p>
            <a:r>
              <a:rPr lang="en-US" sz="2800" dirty="0" smtClean="0"/>
              <a:t>Codes/rates TBD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24528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159</TotalTime>
  <Words>612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AHCCCS template 2014</vt:lpstr>
      <vt:lpstr>10/1/16 Provider/Rate Initiatives</vt:lpstr>
      <vt:lpstr>Treat and Refer</vt:lpstr>
      <vt:lpstr>Treat and Refer</vt:lpstr>
      <vt:lpstr>Free-Standing Emergency Departments (FrEDs)</vt:lpstr>
      <vt:lpstr>Free-Standing Emergency Departments (FrEDs)</vt:lpstr>
      <vt:lpstr>VBP Differential Adjusted Rates</vt:lpstr>
      <vt:lpstr>VBP Differential Adjusted Rates, cont.</vt:lpstr>
      <vt:lpstr>Long-Acting Reversible Contraception </vt:lpstr>
      <vt:lpstr>LARC, cont.</vt:lpstr>
      <vt:lpstr>Behavioral Heath Outpatient Rates</vt:lpstr>
      <vt:lpstr>Other Rate Issues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10/1/16 Provider/Rate Initiatives</dc:title>
  <dc:creator>Silver, Shelli</dc:creator>
  <cp:lastModifiedBy>Silver, Shelli</cp:lastModifiedBy>
  <cp:revision>16</cp:revision>
  <dcterms:created xsi:type="dcterms:W3CDTF">2016-05-18T00:44:46Z</dcterms:created>
  <dcterms:modified xsi:type="dcterms:W3CDTF">2016-05-18T16:07:14Z</dcterms:modified>
</cp:coreProperties>
</file>